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63" r:id="rId3"/>
    <p:sldId id="258" r:id="rId4"/>
    <p:sldId id="257" r:id="rId5"/>
    <p:sldId id="272" r:id="rId6"/>
    <p:sldId id="260" r:id="rId7"/>
    <p:sldId id="261" r:id="rId8"/>
    <p:sldId id="262" r:id="rId9"/>
  </p:sldIdLst>
  <p:sldSz cx="6858000" cy="9144000" type="letter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Kurt Sampsel" initials="MOU" lastIdx="1" clrIdx="1">
    <p:extLst/>
  </p:cmAuthor>
  <p:cmAuthor id="3" name="Kurt Sampsel" initials="MOU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92C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13"/>
    <p:restoredTop sz="94690"/>
  </p:normalViewPr>
  <p:slideViewPr>
    <p:cSldViewPr snapToObjects="1" showGuides="1">
      <p:cViewPr>
        <p:scale>
          <a:sx n="95" d="100"/>
          <a:sy n="95" d="100"/>
        </p:scale>
        <p:origin x="2008" y="1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AA27D-0EE4-7246-A98E-96C3E623E251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2F09F-8A63-0B44-9D4C-48553D4F4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0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03638" y="857250"/>
            <a:ext cx="17367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cket guide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10800000">
            <a:off x="457199" y="418648"/>
            <a:ext cx="5943600" cy="822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 rot="10800000">
            <a:off x="609600" y="6705600"/>
            <a:ext cx="57058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400" b="1" i="0" dirty="0" smtClean="0">
                <a:latin typeface="Arial" charset="0"/>
                <a:ea typeface="Arial" charset="0"/>
                <a:cs typeface="Arial" charset="0"/>
              </a:rPr>
              <a:t>Pocket Guide</a:t>
            </a:r>
          </a:p>
          <a:p>
            <a:pPr>
              <a:lnSpc>
                <a:spcPts val="6000"/>
              </a:lnSpc>
            </a:pPr>
            <a:r>
              <a:rPr lang="en-US" sz="6400" b="1" i="0" dirty="0" smtClean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en-US" sz="6400" b="1" i="0" baseline="0" dirty="0" smtClean="0">
                <a:latin typeface="Arial" charset="0"/>
                <a:ea typeface="Arial" charset="0"/>
                <a:cs typeface="Arial" charset="0"/>
              </a:rPr>
              <a:t> Voters</a:t>
            </a:r>
            <a:endParaRPr lang="en-US" sz="6400" b="1" i="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ter r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485775" y="7607112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10800000">
            <a:off x="1219200" y="7725984"/>
            <a:ext cx="5140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0" dirty="0" smtClean="0">
                <a:latin typeface="Arial" charset="0"/>
                <a:ea typeface="Arial" charset="0"/>
                <a:cs typeface="Arial" charset="0"/>
              </a:rPr>
              <a:t>Voter rights</a:t>
            </a:r>
            <a:endParaRPr lang="en-US" sz="3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588415" y="4942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2391" userDrawn="1">
          <p15:clr>
            <a:srgbClr val="FBAE40"/>
          </p15:clr>
        </p15:guide>
        <p15:guide id="5" pos="3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ys to 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77724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33400" y="896112"/>
            <a:ext cx="5140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0" dirty="0" smtClean="0">
                <a:latin typeface="Arial" charset="0"/>
                <a:ea typeface="Arial" charset="0"/>
                <a:cs typeface="Arial" charset="0"/>
              </a:rPr>
              <a:t>Ways to vote</a:t>
            </a:r>
            <a:endParaRPr lang="en-US" sz="3400" b="1" i="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33400" y="880872"/>
            <a:ext cx="5140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0" dirty="0" smtClean="0">
                <a:latin typeface="Arial" charset="0"/>
                <a:ea typeface="Arial" charset="0"/>
                <a:cs typeface="Arial" charset="0"/>
              </a:rPr>
              <a:t>Deadlines</a:t>
            </a:r>
            <a:endParaRPr lang="en-US" sz="3400" b="1" i="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 your photo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57200" y="777240"/>
            <a:ext cx="5915025" cy="822960"/>
            <a:chOff x="457200" y="777240"/>
            <a:chExt cx="5915025" cy="822960"/>
          </a:xfrm>
        </p:grpSpPr>
        <p:sp>
          <p:nvSpPr>
            <p:cNvPr id="8" name="Rectangle 7"/>
            <p:cNvSpPr/>
            <p:nvPr userDrawn="1"/>
          </p:nvSpPr>
          <p:spPr>
            <a:xfrm>
              <a:off x="457200" y="777240"/>
              <a:ext cx="5915025" cy="822960"/>
            </a:xfrm>
            <a:prstGeom prst="rect">
              <a:avLst/>
            </a:prstGeom>
            <a:solidFill>
              <a:srgbClr val="5F5F5F">
                <a:alpha val="30000"/>
              </a:srgb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35624" y="896112"/>
              <a:ext cx="5140712" cy="61555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3400" b="1" i="0" dirty="0" smtClean="0">
                  <a:latin typeface="Arial" charset="0"/>
                  <a:ea typeface="Arial" charset="0"/>
                  <a:cs typeface="Arial" charset="0"/>
                </a:rPr>
                <a:t>Voter ID guidelines</a:t>
              </a:r>
              <a:endParaRPr lang="en-US" sz="3400" b="1" i="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to expect at the po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33400" y="880872"/>
            <a:ext cx="58230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0" dirty="0" smtClean="0"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en-US" sz="3400" b="1" i="0" baseline="0" dirty="0" smtClean="0">
                <a:latin typeface="Arial" charset="0"/>
                <a:ea typeface="Arial" charset="0"/>
                <a:cs typeface="Arial" charset="0"/>
              </a:rPr>
              <a:t> to expect at the polls</a:t>
            </a:r>
            <a:endParaRPr lang="en-US" sz="3400" b="1" i="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w to mark a b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880872"/>
            <a:ext cx="5140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0" dirty="0" smtClean="0">
                <a:latin typeface="Arial" charset="0"/>
                <a:ea typeface="Arial" charset="0"/>
                <a:cs typeface="Arial" charset="0"/>
              </a:rPr>
              <a:t>How to mark a ballot</a:t>
            </a:r>
            <a:endParaRPr lang="en-US" sz="3400" b="1" i="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le vo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4288" y="880872"/>
            <a:ext cx="5140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0" dirty="0" smtClean="0">
                <a:latin typeface="Arial" charset="0"/>
                <a:ea typeface="Arial" charset="0"/>
                <a:cs typeface="Arial" charset="0"/>
              </a:rPr>
              <a:t>Accessible voting</a:t>
            </a:r>
            <a:endParaRPr lang="en-US" sz="3400" b="1" i="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41B7-EBF0-0840-9EC7-D2B846EDEDC8}" type="datetime1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1D23A-D002-A245-A77A-13036986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5" r:id="rId3"/>
    <p:sldLayoutId id="2147483674" r:id="rId4"/>
    <p:sldLayoutId id="2147483681" r:id="rId5"/>
    <p:sldLayoutId id="2147483680" r:id="rId6"/>
    <p:sldLayoutId id="2147483679" r:id="rId7"/>
    <p:sldLayoutId id="2147483677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0800000">
            <a:off x="609600" y="6705600"/>
            <a:ext cx="57058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400" b="1" i="0" dirty="0" smtClean="0">
                <a:latin typeface="Arial" charset="0"/>
                <a:ea typeface="Arial" charset="0"/>
                <a:cs typeface="Arial" charset="0"/>
              </a:rPr>
              <a:t>Pocket Guide</a:t>
            </a:r>
          </a:p>
          <a:p>
            <a:pPr>
              <a:lnSpc>
                <a:spcPts val="6000"/>
              </a:lnSpc>
            </a:pPr>
            <a:r>
              <a:rPr lang="en-US" sz="6400" b="1" i="0" dirty="0" smtClean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en-US" sz="6400" b="1" i="0" baseline="0" dirty="0" smtClean="0">
                <a:latin typeface="Arial" charset="0"/>
                <a:ea typeface="Arial" charset="0"/>
                <a:cs typeface="Arial" charset="0"/>
              </a:rPr>
              <a:t> Voters</a:t>
            </a:r>
            <a:endParaRPr lang="en-US" sz="6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 rot="10800000">
            <a:off x="646230" y="5532179"/>
            <a:ext cx="5646814" cy="4936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defRPr/>
            </a:pPr>
            <a:r>
              <a:rPr lang="en-US" dirty="0" smtClean="0"/>
              <a:t>General Election 2018</a:t>
            </a:r>
          </a:p>
        </p:txBody>
      </p:sp>
      <p:sp>
        <p:nvSpPr>
          <p:cNvPr id="18" name="Content Placeholder 11"/>
          <p:cNvSpPr txBox="1">
            <a:spLocks/>
          </p:cNvSpPr>
          <p:nvPr/>
        </p:nvSpPr>
        <p:spPr>
          <a:xfrm rot="10800000">
            <a:off x="535806" y="4988762"/>
            <a:ext cx="5669226" cy="3514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/>
              <a:t>countyelections.org</a:t>
            </a:r>
            <a:r>
              <a:rPr lang="en-US" dirty="0" smtClean="0"/>
              <a:t> </a:t>
            </a:r>
            <a:r>
              <a:rPr lang="is-IS" dirty="0" smtClean="0"/>
              <a:t>• (555) 555-5555 • TTY 555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0800000">
            <a:off x="675466" y="5965770"/>
            <a:ext cx="5617578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County Board of Elections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5004">
            <a:off x="991902" y="875066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>
            <a:off x="561974" y="6692331"/>
            <a:ext cx="576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cannot be denied the right to vote if you are legally qualified to do so.</a:t>
            </a:r>
            <a:endParaRPr lang="en-US" sz="2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409575" y="5973614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You have the right to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299972" y="212777"/>
            <a:ext cx="60246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b="0" i="0" dirty="0" smtClean="0">
                <a:latin typeface="Arial" charset="0"/>
                <a:ea typeface="Arial" charset="0"/>
                <a:cs typeface="Arial" charset="0"/>
              </a:rPr>
              <a:t>Vote if you have been registered at your current address at least 22 days before Election Day</a:t>
            </a:r>
          </a:p>
          <a:p>
            <a:pPr marL="342900" indent="-342900">
              <a:buFont typeface="Arial" charset="0"/>
              <a:buChar char="•"/>
            </a:pPr>
            <a:endParaRPr lang="en-US" sz="2000" b="0" i="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0" i="0" dirty="0" smtClean="0">
                <a:latin typeface="Arial" charset="0"/>
                <a:ea typeface="Arial" charset="0"/>
                <a:cs typeface="Arial" charset="0"/>
              </a:rPr>
              <a:t>Ask any election</a:t>
            </a:r>
            <a:r>
              <a:rPr lang="en-US" sz="2000" b="0" i="0" baseline="0" dirty="0" smtClean="0">
                <a:latin typeface="Arial" charset="0"/>
                <a:ea typeface="Arial" charset="0"/>
                <a:cs typeface="Arial" charset="0"/>
              </a:rPr>
              <a:t> officer for help</a:t>
            </a:r>
          </a:p>
          <a:p>
            <a:pPr marL="342900" indent="-342900">
              <a:buFont typeface="Arial" charset="0"/>
              <a:buChar char="•"/>
            </a:pPr>
            <a:endParaRPr lang="en-US" sz="2000" b="0" i="0" baseline="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0" i="0" baseline="0" dirty="0" smtClean="0">
                <a:latin typeface="Arial" charset="0"/>
                <a:ea typeface="Arial" charset="0"/>
                <a:cs typeface="Arial" charset="0"/>
              </a:rPr>
              <a:t>Be shown how to mark and cast your ballot</a:t>
            </a:r>
          </a:p>
          <a:p>
            <a:pPr marL="342900" indent="-342900">
              <a:buFont typeface="Arial" charset="0"/>
              <a:buChar char="•"/>
            </a:pPr>
            <a:endParaRPr lang="en-US" sz="2000" b="0" i="0" baseline="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0" i="0" baseline="0" dirty="0" smtClean="0">
                <a:latin typeface="Arial" charset="0"/>
                <a:ea typeface="Arial" charset="0"/>
                <a:cs typeface="Arial" charset="0"/>
              </a:rPr>
              <a:t>Ask for a new ballot if you want to change your vote before you cast it </a:t>
            </a:r>
          </a:p>
          <a:p>
            <a:pPr marL="342900" indent="-342900">
              <a:buFont typeface="Arial" charset="0"/>
              <a:buChar char="•"/>
            </a:pPr>
            <a:endParaRPr lang="en-US" sz="2000" b="0" i="0" baseline="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0" i="0" baseline="0" dirty="0" smtClean="0">
                <a:latin typeface="Arial" charset="0"/>
                <a:ea typeface="Arial" charset="0"/>
                <a:cs typeface="Arial" charset="0"/>
              </a:rPr>
              <a:t>Cast a provisional ballot if you have no photo ID with you or if your name doesn’t appear on the voter list and you believe it should </a:t>
            </a:r>
          </a:p>
          <a:p>
            <a:pPr marL="342900" indent="-342900">
              <a:buFont typeface="Arial" charset="0"/>
              <a:buChar char="•"/>
            </a:pPr>
            <a:endParaRPr lang="en-US" sz="2000" b="0" i="0" baseline="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0" i="0" baseline="0" dirty="0" smtClean="0">
                <a:latin typeface="Arial" charset="0"/>
                <a:ea typeface="Arial" charset="0"/>
                <a:cs typeface="Arial" charset="0"/>
              </a:rPr>
              <a:t>Bring your small child into the voting booth</a:t>
            </a:r>
          </a:p>
          <a:p>
            <a:pPr marL="342900" indent="-342900">
              <a:buFont typeface="Arial" charset="0"/>
              <a:buChar char="•"/>
            </a:pPr>
            <a:endParaRPr lang="en-US" sz="2000" b="0" i="0" baseline="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0" i="0" baseline="0" dirty="0" smtClean="0">
                <a:latin typeface="Arial" charset="0"/>
                <a:ea typeface="Arial" charset="0"/>
                <a:cs typeface="Arial" charset="0"/>
              </a:rPr>
              <a:t>Vote if you are in line by 7:00 p.m. when the polls close</a:t>
            </a:r>
            <a:endParaRPr lang="en-US" sz="2000" b="0" i="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88415" y="4942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05000" y="3546822"/>
            <a:ext cx="4231558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50"/>
              </a:spcAft>
            </a:pP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• Online at </a:t>
            </a:r>
            <a:r>
              <a:rPr lang="en-US" sz="20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countyelections.org</a:t>
            </a:r>
            <a:endParaRPr lang="en-US" sz="2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"/>
              </a:spcAft>
            </a:pP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• By calling the State Department of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Elections at 555-555-5555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3124200"/>
            <a:ext cx="5915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Look up your polling place</a:t>
            </a:r>
            <a:endParaRPr lang="en-US" sz="2000" b="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824335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At the polls on Election</a:t>
            </a:r>
            <a:r>
              <a:rPr lang="en-US" sz="2400" b="1" i="0" baseline="0" dirty="0" smtClean="0">
                <a:latin typeface="Arial" charset="0"/>
                <a:ea typeface="Arial" charset="0"/>
                <a:cs typeface="Arial" charset="0"/>
              </a:rPr>
              <a:t> Day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1" y="2328908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latin typeface="Arial" charset="0"/>
                <a:ea typeface="Arial" charset="0"/>
                <a:cs typeface="Arial" charset="0"/>
              </a:rPr>
              <a:t>Polls are</a:t>
            </a:r>
            <a:r>
              <a:rPr lang="en-US" sz="2000" b="0" i="0" baseline="0" dirty="0" smtClean="0">
                <a:latin typeface="Arial" charset="0"/>
                <a:ea typeface="Arial" charset="0"/>
                <a:cs typeface="Arial" charset="0"/>
              </a:rPr>
              <a:t> open on Election Day, </a:t>
            </a:r>
            <a:r>
              <a:rPr lang="en-US" sz="2000" b="1" i="0" baseline="0" dirty="0" smtClean="0">
                <a:latin typeface="Arial" charset="0"/>
                <a:ea typeface="Arial" charset="0"/>
                <a:cs typeface="Arial" charset="0"/>
              </a:rPr>
              <a:t>November 6, 6:00 a.m. – 7:00 p.m.</a:t>
            </a:r>
            <a:endParaRPr lang="en-US" sz="2000" b="1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8" y="2809429"/>
            <a:ext cx="1158035" cy="9692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3400" y="4643735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In person before Election</a:t>
            </a:r>
            <a:r>
              <a:rPr lang="en-US" sz="2400" b="1" i="0" baseline="0" dirty="0" smtClean="0">
                <a:latin typeface="Arial" charset="0"/>
                <a:ea typeface="Arial" charset="0"/>
                <a:cs typeface="Arial" charset="0"/>
              </a:rPr>
              <a:t> Day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148753"/>
            <a:ext cx="4800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en-US" sz="2000" b="0" baseline="0" dirty="0" smtClean="0">
                <a:latin typeface="Arial" charset="0"/>
                <a:ea typeface="Arial" charset="0"/>
                <a:cs typeface="Arial" charset="0"/>
              </a:rPr>
              <a:t> may qualify to vote early at the voter registration office. Learn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 more at </a:t>
            </a:r>
            <a:r>
              <a:rPr lang="en-US" sz="2000" b="0" dirty="0" err="1" smtClean="0">
                <a:latin typeface="Arial" charset="0"/>
                <a:ea typeface="Arial" charset="0"/>
                <a:cs typeface="Arial" charset="0"/>
              </a:rPr>
              <a:t>countyelections.org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. Early voting period: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September 21 – November 3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. </a:t>
            </a:r>
            <a:endParaRPr lang="en-US" sz="2000" b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0" y="5351016"/>
            <a:ext cx="1356970" cy="96926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17868" y="6777335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By mail as an absentee voter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04999" y="7239000"/>
            <a:ext cx="495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Request an absentee</a:t>
            </a:r>
            <a:r>
              <a:rPr lang="en-US" sz="2000" b="0" baseline="0" dirty="0" smtClean="0">
                <a:latin typeface="Arial" charset="0"/>
                <a:ea typeface="Arial" charset="0"/>
                <a:cs typeface="Arial" charset="0"/>
              </a:rPr>
              <a:t> ballot </a:t>
            </a:r>
            <a:r>
              <a:rPr lang="en-US" sz="2000" b="1" baseline="0" dirty="0" smtClean="0">
                <a:latin typeface="Arial" charset="0"/>
                <a:ea typeface="Arial" charset="0"/>
                <a:cs typeface="Arial" charset="0"/>
              </a:rPr>
              <a:t>by 5:00 p.m. on October 30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 at </a:t>
            </a:r>
            <a:r>
              <a:rPr lang="en-US" sz="2000" b="0" dirty="0" err="1" smtClean="0">
                <a:latin typeface="Arial" charset="0"/>
                <a:ea typeface="Arial" charset="0"/>
                <a:cs typeface="Arial" charset="0"/>
              </a:rPr>
              <a:t>countyelections.org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. Return it by mail, deliver it to the voter registration office, or drop it at your polling place on Election Day.</a:t>
            </a:r>
            <a:endParaRPr lang="en-US" sz="2000" b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7535751"/>
            <a:ext cx="1353312" cy="7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" y="1989058"/>
            <a:ext cx="685800" cy="685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" y="7645217"/>
            <a:ext cx="685800" cy="685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18888" y="2261029"/>
            <a:ext cx="4816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Arial" charset="0"/>
                <a:ea typeface="Arial" charset="0"/>
                <a:cs typeface="Arial" charset="0"/>
              </a:rPr>
              <a:t>Register to vote, or update your address.</a:t>
            </a:r>
            <a:endParaRPr lang="en-US" sz="20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8888" y="2684315"/>
            <a:ext cx="4951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/>
                <a:latin typeface="Arial" charset="0"/>
                <a:ea typeface="Arial" charset="0"/>
                <a:cs typeface="Arial" charset="0"/>
              </a:rPr>
              <a:t>If you move, your polling place will change. Be sure to update your voter registration address every time you move.</a:t>
            </a:r>
            <a:endParaRPr lang="en-US" sz="20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8888" y="4245114"/>
            <a:ext cx="4951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Arial" charset="0"/>
                <a:ea typeface="Arial" charset="0"/>
                <a:cs typeface="Arial" charset="0"/>
              </a:rPr>
              <a:t>Request that an absentee ballot be </a:t>
            </a:r>
            <a:br>
              <a:rPr lang="en-US" sz="2000" dirty="0" smtClean="0"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effectLst/>
                <a:latin typeface="Arial" charset="0"/>
                <a:ea typeface="Arial" charset="0"/>
                <a:cs typeface="Arial" charset="0"/>
              </a:rPr>
              <a:t>mailed to you.</a:t>
            </a:r>
            <a:endParaRPr lang="en-US" sz="20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8888" y="5464314"/>
            <a:ext cx="4951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Arial" charset="0"/>
                <a:ea typeface="Arial" charset="0"/>
                <a:cs typeface="Arial" charset="0"/>
              </a:rPr>
              <a:t>Vote an absentee ballot in person </a:t>
            </a:r>
            <a:br>
              <a:rPr lang="en-US" sz="2000" dirty="0" smtClean="0"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effectLst/>
                <a:latin typeface="Arial" charset="0"/>
                <a:ea typeface="Arial" charset="0"/>
                <a:cs typeface="Arial" charset="0"/>
              </a:rPr>
              <a:t>at your local voter registration office.</a:t>
            </a:r>
            <a:endParaRPr lang="en-US" sz="20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18888" y="6686490"/>
            <a:ext cx="4951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Arial" charset="0"/>
                <a:ea typeface="Arial" charset="0"/>
                <a:cs typeface="Arial" charset="0"/>
              </a:rPr>
              <a:t>Election Day – polls open 6:00 a.m. to 7:00 p.m.</a:t>
            </a:r>
            <a:endParaRPr lang="en-US" sz="20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18888" y="7587272"/>
            <a:ext cx="4729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Find out more at </a:t>
            </a:r>
            <a:r>
              <a:rPr lang="en-US" sz="2000" b="1" dirty="0" err="1" smtClean="0">
                <a:latin typeface="Arial" charset="0"/>
                <a:ea typeface="Arial" charset="0"/>
                <a:cs typeface="Arial" charset="0"/>
              </a:rPr>
              <a:t>countyelections.org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or (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555) 555-5555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TTY 555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Content Placeholder 5"/>
          <p:cNvSpPr txBox="1">
            <a:spLocks/>
          </p:cNvSpPr>
          <p:nvPr/>
        </p:nvSpPr>
        <p:spPr>
          <a:xfrm>
            <a:off x="1518888" y="1905000"/>
            <a:ext cx="43434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October 15</a:t>
            </a:r>
            <a:endParaRPr lang="en-US" dirty="0"/>
          </a:p>
        </p:txBody>
      </p:sp>
      <p:sp>
        <p:nvSpPr>
          <p:cNvPr id="25" name="Content Placeholder 5"/>
          <p:cNvSpPr txBox="1">
            <a:spLocks/>
          </p:cNvSpPr>
          <p:nvPr/>
        </p:nvSpPr>
        <p:spPr>
          <a:xfrm>
            <a:off x="1518888" y="3886200"/>
            <a:ext cx="43434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October 30 by 5:00 p.m.</a:t>
            </a:r>
            <a:endParaRPr lang="en-US" dirty="0"/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1518888" y="5096435"/>
            <a:ext cx="43434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November 3 by 5:00 p.m.</a:t>
            </a:r>
            <a:endParaRPr lang="en-US" dirty="0"/>
          </a:p>
        </p:txBody>
      </p:sp>
      <p:sp>
        <p:nvSpPr>
          <p:cNvPr id="27" name="Content Placeholder 5"/>
          <p:cNvSpPr txBox="1">
            <a:spLocks/>
          </p:cNvSpPr>
          <p:nvPr/>
        </p:nvSpPr>
        <p:spPr>
          <a:xfrm>
            <a:off x="1518888" y="6320118"/>
            <a:ext cx="43434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November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1904276"/>
            <a:ext cx="5867400" cy="6771393"/>
            <a:chOff x="609600" y="1902601"/>
            <a:chExt cx="6160770" cy="624054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905000"/>
              <a:ext cx="685800" cy="68580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729740" y="1902601"/>
              <a:ext cx="4945961" cy="65239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000" b="0" i="0" dirty="0" smtClean="0">
                  <a:latin typeface="Arial" charset="0"/>
                  <a:ea typeface="Arial" charset="0"/>
                  <a:cs typeface="Arial" charset="0"/>
                </a:rPr>
                <a:t>You need</a:t>
              </a:r>
              <a:r>
                <a:rPr lang="en-US" sz="2000" b="0" i="0" baseline="0" dirty="0" smtClean="0">
                  <a:latin typeface="Arial" charset="0"/>
                  <a:ea typeface="Arial" charset="0"/>
                  <a:cs typeface="Arial" charset="0"/>
                </a:rPr>
                <a:t> to show your photo ID whenever you vote in person.</a:t>
              </a:r>
              <a:endParaRPr lang="en-US" sz="2000" b="0" i="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09600" y="2797314"/>
              <a:ext cx="6160770" cy="65239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000" b="0" i="0" dirty="0" smtClean="0">
                  <a:latin typeface="Arial" charset="0"/>
                  <a:ea typeface="Arial" charset="0"/>
                  <a:cs typeface="Arial" charset="0"/>
                </a:rPr>
                <a:t>If you get</a:t>
              </a:r>
              <a:r>
                <a:rPr lang="en-US" sz="2000" b="0" i="0" baseline="0" dirty="0" smtClean="0">
                  <a:latin typeface="Arial" charset="0"/>
                  <a:ea typeface="Arial" charset="0"/>
                  <a:cs typeface="Arial" charset="0"/>
                </a:rPr>
                <a:t> to the polling place without photo ID, you will have to vote on a provisional ballot.</a:t>
              </a:r>
              <a:endParaRPr lang="en-US" sz="2000" b="0" i="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609600" y="3623243"/>
              <a:ext cx="5989901" cy="42547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i="0" dirty="0" smtClean="0">
                  <a:latin typeface="Arial" charset="0"/>
                  <a:ea typeface="Arial" charset="0"/>
                  <a:cs typeface="Arial" charset="0"/>
                </a:rPr>
                <a:t>Acceptable forms of identification</a:t>
              </a:r>
              <a:endParaRPr lang="en-US" sz="2400" b="1" i="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55896" y="4183284"/>
              <a:ext cx="6114474" cy="292157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sz="2000" b="0" i="0" dirty="0" smtClean="0">
                  <a:latin typeface="Arial" charset="0"/>
                  <a:ea typeface="Arial" charset="0"/>
                  <a:cs typeface="Arial" charset="0"/>
                </a:rPr>
                <a:t>State driver’s license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b="0" i="0" dirty="0" smtClean="0">
                  <a:latin typeface="Arial" charset="0"/>
                  <a:ea typeface="Arial" charset="0"/>
                  <a:cs typeface="Arial" charset="0"/>
                </a:rPr>
                <a:t>State DMV-issued photo ID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b="0" i="0" dirty="0" smtClean="0">
                  <a:latin typeface="Arial" charset="0"/>
                  <a:ea typeface="Arial" charset="0"/>
                  <a:cs typeface="Arial" charset="0"/>
                </a:rPr>
                <a:t>United States passport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b="0" i="0" dirty="0" smtClean="0">
                  <a:latin typeface="Arial" charset="0"/>
                  <a:ea typeface="Arial" charset="0"/>
                  <a:cs typeface="Arial" charset="0"/>
                </a:rPr>
                <a:t>Employer-issued photo ID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b="0" i="0" dirty="0" smtClean="0">
                  <a:latin typeface="Arial" charset="0"/>
                  <a:ea typeface="Arial" charset="0"/>
                  <a:cs typeface="Arial" charset="0"/>
                </a:rPr>
                <a:t>State Voter Photo ID card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b="0" i="0" dirty="0" smtClean="0">
                  <a:latin typeface="Arial" charset="0"/>
                  <a:ea typeface="Arial" charset="0"/>
                  <a:cs typeface="Arial" charset="0"/>
                </a:rPr>
                <a:t>Other U.S.</a:t>
              </a:r>
              <a:r>
                <a:rPr lang="en-US" sz="2000" b="0" i="0" baseline="0" dirty="0" smtClean="0">
                  <a:latin typeface="Arial" charset="0"/>
                  <a:ea typeface="Arial" charset="0"/>
                  <a:cs typeface="Arial" charset="0"/>
                </a:rPr>
                <a:t> or State government-issued photo ID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b="0" i="0" baseline="0" dirty="0" smtClean="0">
                  <a:latin typeface="Arial" charset="0"/>
                  <a:ea typeface="Arial" charset="0"/>
                  <a:cs typeface="Arial" charset="0"/>
                </a:rPr>
                <a:t>Student photo ID issued by a school, college, or university located in State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b="0" i="0" baseline="0" dirty="0" smtClean="0">
                  <a:latin typeface="Arial" charset="0"/>
                  <a:ea typeface="Arial" charset="0"/>
                  <a:cs typeface="Arial" charset="0"/>
                </a:rPr>
                <a:t>Tribal enrollment or other tribal photo ID</a:t>
              </a:r>
              <a:endParaRPr lang="en-US" sz="2000" b="0" i="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85800" y="7207102"/>
              <a:ext cx="6084570" cy="93603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000" b="0" i="1" dirty="0" smtClean="0">
                  <a:latin typeface="Arial" charset="0"/>
                  <a:ea typeface="Arial" charset="0"/>
                  <a:cs typeface="Arial" charset="0"/>
                </a:rPr>
                <a:t>If you don’t have one of these, you can get a </a:t>
              </a:r>
              <a:r>
                <a:rPr lang="en-US" sz="2000" b="1" i="1" dirty="0" smtClean="0">
                  <a:latin typeface="Arial" charset="0"/>
                  <a:ea typeface="Arial" charset="0"/>
                  <a:cs typeface="Arial" charset="0"/>
                </a:rPr>
                <a:t>free </a:t>
              </a:r>
              <a:r>
                <a:rPr lang="en-US" sz="2000" b="0" i="1" dirty="0" smtClean="0">
                  <a:latin typeface="Arial" charset="0"/>
                  <a:ea typeface="Arial" charset="0"/>
                  <a:cs typeface="Arial" charset="0"/>
                </a:rPr>
                <a:t>Voter</a:t>
              </a:r>
              <a:r>
                <a:rPr lang="en-US" sz="2000" b="0" i="1" baseline="0" dirty="0" smtClean="0">
                  <a:latin typeface="Arial" charset="0"/>
                  <a:ea typeface="Arial" charset="0"/>
                  <a:cs typeface="Arial" charset="0"/>
                </a:rPr>
                <a:t> Photo ID at any State voter registration office, including on Election Day!</a:t>
              </a:r>
              <a:endParaRPr lang="en-US" sz="2000" b="1" i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2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806714"/>
            <a:ext cx="578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When you arrive, election officers will be there to help you. </a:t>
            </a:r>
            <a:endParaRPr lang="en-US" sz="2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256" y="2703000"/>
            <a:ext cx="5499847" cy="1114551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256" y="4198863"/>
            <a:ext cx="5499847" cy="685800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256" y="5265974"/>
            <a:ext cx="5499847" cy="1033271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0386" y="2735045"/>
            <a:ext cx="134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Check in</a:t>
            </a:r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5935" y="3048000"/>
            <a:ext cx="4576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Say or write your name and address. </a:t>
            </a:r>
          </a:p>
          <a:p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Show your acceptable photo ID.</a:t>
            </a:r>
            <a:endParaRPr lang="en-US" sz="2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6856" y="4376931"/>
            <a:ext cx="2122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Get your ballot</a:t>
            </a:r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367" y="5381664"/>
            <a:ext cx="258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Check your ballot</a:t>
            </a:r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856" y="5777292"/>
            <a:ext cx="5234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Does it include all contests for your district?</a:t>
            </a:r>
            <a:endParaRPr lang="en-US" sz="2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6998" y="6761468"/>
            <a:ext cx="327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Go the the voting</a:t>
            </a:r>
            <a:r>
              <a:rPr lang="en-US" sz="20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booth and vote your ballot</a:t>
            </a:r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4256" y="6675166"/>
            <a:ext cx="5499847" cy="880490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2200" y="7848600"/>
            <a:ext cx="5939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/>
                <a:latin typeface="Arial" charset="0"/>
                <a:ea typeface="Arial" charset="0"/>
                <a:cs typeface="Arial" charset="0"/>
              </a:rPr>
              <a:t>If you are not on the voter list, or if you didn’t bring a photo ID, an</a:t>
            </a:r>
            <a:r>
              <a:rPr lang="en-US" sz="2000" i="1" baseline="0" dirty="0" smtClean="0">
                <a:effectLst/>
                <a:latin typeface="Arial" charset="0"/>
                <a:ea typeface="Arial" charset="0"/>
                <a:cs typeface="Arial" charset="0"/>
              </a:rPr>
              <a:t> election officer will direct you to vote provisionally. </a:t>
            </a:r>
            <a:endParaRPr lang="en-US" sz="20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296163" y="3842383"/>
            <a:ext cx="256032" cy="338328"/>
          </a:xfrm>
          <a:prstGeom prst="downArrow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296163" y="6318041"/>
            <a:ext cx="256032" cy="338328"/>
          </a:xfrm>
          <a:prstGeom prst="downArrow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296163" y="4907350"/>
            <a:ext cx="256032" cy="338328"/>
          </a:xfrm>
          <a:prstGeom prst="downArrow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828800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To vote on a paper ballot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29" y="2426208"/>
            <a:ext cx="1988820" cy="1993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26208"/>
            <a:ext cx="1961607" cy="1993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739" y="4432084"/>
            <a:ext cx="218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Make your selection by filling in the oval next to your choice(s).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6775" y="4454532"/>
            <a:ext cx="218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When you’re done, scan your ballot.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399838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To vote on a touchscreen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85" y="6021779"/>
            <a:ext cx="1961822" cy="1993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97" y="6021779"/>
            <a:ext cx="1975352" cy="19933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6344" y="8054931"/>
            <a:ext cx="218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Make your selections on the screen. 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389" y="8015171"/>
            <a:ext cx="18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Check your votes before you cast your ballot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828800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Before Election Day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624" y="2362200"/>
            <a:ext cx="5619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Voters with a disability or illness can vote with an absentee ballot by mail or in person before Election Day. Go to </a:t>
            </a:r>
            <a:r>
              <a:rPr lang="en-US" sz="20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countyelections.org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to learn more and request your absentee ballot.</a:t>
            </a:r>
            <a:endParaRPr lang="en-US" sz="2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810000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On Election Day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6293" y="4460574"/>
            <a:ext cx="4352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There are accessible voting systems at each polling place.</a:t>
            </a:r>
            <a:endParaRPr lang="en-US" sz="2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" y="4486989"/>
            <a:ext cx="685800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624" y="5410200"/>
            <a:ext cx="58044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If you are 65 or older, or if you have a physica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l disability, you can vote from your vehicle at the polling place on Election Day. Remember to bring a helper with you who can go in to request your curbside assistance.</a:t>
            </a:r>
            <a:endParaRPr lang="en-US" sz="2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624" y="7162800"/>
            <a:ext cx="5208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Get help reading or writing from an election officer or your own helper. </a:t>
            </a:r>
            <a:endParaRPr lang="en-US" sz="2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5289</TotalTime>
  <Words>697</Words>
  <Application>Microsoft Macintosh PowerPoint</Application>
  <PresentationFormat>Letter Paper (8.5x11 in)</PresentationFormat>
  <Paragraphs>75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Kurt Sampsel</cp:lastModifiedBy>
  <cp:revision>167</cp:revision>
  <cp:lastPrinted>2018-03-06T17:05:08Z</cp:lastPrinted>
  <dcterms:created xsi:type="dcterms:W3CDTF">2017-03-03T21:28:40Z</dcterms:created>
  <dcterms:modified xsi:type="dcterms:W3CDTF">2018-03-07T01:42:54Z</dcterms:modified>
</cp:coreProperties>
</file>